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307" r:id="rId6"/>
    <p:sldId id="316" r:id="rId7"/>
    <p:sldId id="309" r:id="rId8"/>
    <p:sldId id="310" r:id="rId9"/>
    <p:sldId id="311" r:id="rId10"/>
    <p:sldId id="318" r:id="rId11"/>
    <p:sldId id="319" r:id="rId12"/>
    <p:sldId id="312" r:id="rId13"/>
    <p:sldId id="320" r:id="rId14"/>
    <p:sldId id="2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99"/>
    <a:srgbClr val="0033CC"/>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44AA-8C8F-442B-B4FC-B469432B0936}" type="datetimeFigureOut">
              <a:rPr lang="en-US" smtClean="0"/>
              <a:t>6/12/2022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C519E-21D8-42F1-B2D8-0B0BA2083C45}" type="slidenum">
              <a:rPr lang="en-US" smtClean="0"/>
              <a:t>‹#›</a:t>
            </a:fld>
            <a:endParaRPr lang="en-US"/>
          </a:p>
        </p:txBody>
      </p:sp>
    </p:spTree>
    <p:extLst>
      <p:ext uri="{BB962C8B-B14F-4D97-AF65-F5344CB8AC3E}">
        <p14:creationId xmlns:p14="http://schemas.microsoft.com/office/powerpoint/2010/main" val="317320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C519E-21D8-42F1-B2D8-0B0BA2083C45}" type="slidenum">
              <a:rPr lang="en-US" smtClean="0"/>
              <a:t>1</a:t>
            </a:fld>
            <a:endParaRPr lang="en-US"/>
          </a:p>
        </p:txBody>
      </p:sp>
    </p:spTree>
    <p:extLst>
      <p:ext uri="{BB962C8B-B14F-4D97-AF65-F5344CB8AC3E}">
        <p14:creationId xmlns:p14="http://schemas.microsoft.com/office/powerpoint/2010/main" val="49152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6/12/2022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6/12/2022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ilan.Kovacevic@pmf.kg.ac.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mailto:milan.Kovacevic@pmf.kg.ac.rs"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a:xfrm>
            <a:off x="1097280" y="812788"/>
            <a:ext cx="10058400" cy="2687168"/>
          </a:xfrm>
        </p:spPr>
        <p:txBody>
          <a:bodyPr>
            <a:normAutofit/>
          </a:bodyPr>
          <a:lstStyle/>
          <a:p>
            <a:pPr algn="ctr"/>
            <a:r>
              <a:rPr lang="en-US" sz="4000" dirty="0">
                <a:solidFill>
                  <a:srgbClr val="44546A"/>
                </a:solidFill>
                <a:latin typeface="Calibri"/>
                <a:cs typeface="Calibri"/>
              </a:rPr>
              <a:t>The Mechanics of the Shoulder</a:t>
            </a:r>
            <a:br>
              <a:rPr lang="en-US" sz="4000" dirty="0">
                <a:solidFill>
                  <a:srgbClr val="44546A"/>
                </a:solidFill>
                <a:latin typeface="Calibri"/>
                <a:cs typeface="Calibri"/>
              </a:rPr>
            </a:br>
            <a:endParaRPr lang="en-US" sz="4000" dirty="0">
              <a:solidFill>
                <a:srgbClr val="44546A"/>
              </a:solidFill>
              <a:latin typeface="Calibri"/>
              <a:cs typeface="Calibri"/>
            </a:endParaRPr>
          </a:p>
        </p:txBody>
      </p:sp>
      <p:sp>
        <p:nvSpPr>
          <p:cNvPr id="3" name="Subtitle 2">
            <a:extLst>
              <a:ext uri="{FF2B5EF4-FFF2-40B4-BE49-F238E27FC236}">
                <a16:creationId xmlns:a16="http://schemas.microsoft.com/office/drawing/2014/main" id="{A76C3264-195F-4B9A-90CB-AF2797C54724}"/>
              </a:ext>
            </a:extLst>
          </p:cNvPr>
          <p:cNvSpPr>
            <a:spLocks noGrp="1"/>
          </p:cNvSpPr>
          <p:nvPr>
            <p:ph type="subTitle" idx="1"/>
          </p:nvPr>
        </p:nvSpPr>
        <p:spPr>
          <a:xfrm>
            <a:off x="1097280" y="4405394"/>
            <a:ext cx="10058400" cy="1143000"/>
          </a:xfrm>
        </p:spPr>
        <p:txBody>
          <a:bodyPr>
            <a:normAutofit/>
          </a:bodyPr>
          <a:lstStyle/>
          <a:p>
            <a:r>
              <a:rPr lang="en-US"/>
              <a:t>Example 2</a:t>
            </a:r>
            <a:endParaRPr lang="en-US" dirty="0"/>
          </a:p>
          <a:p>
            <a:endParaRPr lang="en-US" dirty="0"/>
          </a:p>
          <a:p>
            <a:endParaRPr lang="en-US" dirty="0"/>
          </a:p>
        </p:txBody>
      </p:sp>
      <p:sp>
        <p:nvSpPr>
          <p:cNvPr id="6" name="TextBox 5">
            <a:extLst>
              <a:ext uri="{FF2B5EF4-FFF2-40B4-BE49-F238E27FC236}">
                <a16:creationId xmlns:a16="http://schemas.microsoft.com/office/drawing/2014/main" id="{4A4B4F6E-5395-4E49-A3A5-409C9836F534}"/>
              </a:ext>
            </a:extLst>
          </p:cNvPr>
          <p:cNvSpPr txBox="1"/>
          <p:nvPr/>
        </p:nvSpPr>
        <p:spPr>
          <a:xfrm>
            <a:off x="6952611" y="4458286"/>
            <a:ext cx="4142109" cy="1200329"/>
          </a:xfrm>
          <a:prstGeom prst="rect">
            <a:avLst/>
          </a:prstGeom>
          <a:noFill/>
        </p:spPr>
        <p:txBody>
          <a:bodyPr wrap="square" lIns="91440" tIns="45720" rIns="91440" bIns="45720" rtlCol="0" anchor="t">
            <a:spAutoFit/>
          </a:bodyPr>
          <a:lstStyle/>
          <a:p>
            <a:pPr algn="r"/>
            <a:r>
              <a:rPr lang="sr-Latn-RS" b="1" dirty="0">
                <a:solidFill>
                  <a:schemeClr val="accent2">
                    <a:lumMod val="75000"/>
                  </a:schemeClr>
                </a:solidFill>
                <a:latin typeface="+mj-lt"/>
                <a:cs typeface="Calibri Light"/>
              </a:rPr>
              <a:t>Milan S. Kovačević</a:t>
            </a:r>
            <a:endParaRPr lang="sr-Cyrl-RS" b="1" dirty="0">
              <a:solidFill>
                <a:schemeClr val="accent2">
                  <a:lumMod val="75000"/>
                </a:schemeClr>
              </a:solidFill>
              <a:latin typeface="+mj-lt"/>
              <a:cs typeface="Calibri Light"/>
            </a:endParaRPr>
          </a:p>
          <a:p>
            <a:pPr algn="r"/>
            <a:r>
              <a:rPr lang="sr-Latn-RS" dirty="0">
                <a:solidFill>
                  <a:schemeClr val="accent2">
                    <a:lumMod val="60000"/>
                    <a:lumOff val="40000"/>
                  </a:schemeClr>
                </a:solidFill>
                <a:latin typeface="+mj-lt"/>
              </a:rPr>
              <a:t>Faculty of Science, Department of Physics</a:t>
            </a:r>
          </a:p>
          <a:p>
            <a:pPr algn="r"/>
            <a:r>
              <a:rPr lang="sr-Latn-RS" dirty="0">
                <a:solidFill>
                  <a:schemeClr val="accent2">
                    <a:lumMod val="60000"/>
                    <a:lumOff val="40000"/>
                  </a:schemeClr>
                </a:solidFill>
                <a:latin typeface="+mj-lt"/>
              </a:rPr>
              <a:t>University of Kragujevac</a:t>
            </a:r>
          </a:p>
          <a:p>
            <a:pPr algn="r"/>
            <a:r>
              <a:rPr lang="sr-Latn-RS" dirty="0">
                <a:solidFill>
                  <a:schemeClr val="accent2">
                    <a:lumMod val="60000"/>
                    <a:lumOff val="40000"/>
                  </a:schemeClr>
                </a:solidFill>
                <a:latin typeface="+mj-lt"/>
              </a:rPr>
              <a:t>Serbia</a:t>
            </a:r>
            <a:endParaRPr lang="en-US" dirty="0">
              <a:solidFill>
                <a:schemeClr val="accent2">
                  <a:lumMod val="60000"/>
                  <a:lumOff val="40000"/>
                </a:schemeClr>
              </a:solidFill>
              <a:latin typeface="+mj-lt"/>
            </a:endParaRPr>
          </a:p>
        </p:txBody>
      </p:sp>
      <p:pic>
        <p:nvPicPr>
          <p:cNvPr id="10" name="Picture 9">
            <a:extLst>
              <a:ext uri="{FF2B5EF4-FFF2-40B4-BE49-F238E27FC236}">
                <a16:creationId xmlns:a16="http://schemas.microsoft.com/office/drawing/2014/main" id="{497D5043-BE37-4F98-902F-429293471C31}"/>
              </a:ext>
            </a:extLst>
          </p:cNvPr>
          <p:cNvPicPr>
            <a:picLocks noChangeAspect="1"/>
          </p:cNvPicPr>
          <p:nvPr/>
        </p:nvPicPr>
        <p:blipFill>
          <a:blip r:embed="rId3"/>
          <a:stretch>
            <a:fillRect/>
          </a:stretch>
        </p:blipFill>
        <p:spPr>
          <a:xfrm>
            <a:off x="11140911" y="4919951"/>
            <a:ext cx="853441" cy="853441"/>
          </a:xfrm>
          <a:prstGeom prst="rect">
            <a:avLst/>
          </a:prstGeom>
        </p:spPr>
      </p:pic>
      <p:sp>
        <p:nvSpPr>
          <p:cNvPr id="12" name="TextBox 11">
            <a:extLst>
              <a:ext uri="{FF2B5EF4-FFF2-40B4-BE49-F238E27FC236}">
                <a16:creationId xmlns:a16="http://schemas.microsoft.com/office/drawing/2014/main" id="{2273F96E-6EA5-43AE-84E8-886686844D02}"/>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1026" name="Picture 2">
            <a:extLst>
              <a:ext uri="{FF2B5EF4-FFF2-40B4-BE49-F238E27FC236}">
                <a16:creationId xmlns:a16="http://schemas.microsoft.com/office/drawing/2014/main" id="{07F7FF7E-0A94-4ACE-8538-7CF26401F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74B5B-5671-4D0E-BCD1-8991E5ECDB65}"/>
              </a:ext>
            </a:extLst>
          </p:cNvPr>
          <p:cNvPicPr>
            <a:picLocks noChangeAspect="1"/>
          </p:cNvPicPr>
          <p:nvPr/>
        </p:nvPicPr>
        <p:blipFill>
          <a:blip r:embed="rId5"/>
          <a:stretch>
            <a:fillRect/>
          </a:stretch>
        </p:blipFill>
        <p:spPr>
          <a:xfrm>
            <a:off x="11204536" y="4120749"/>
            <a:ext cx="836007" cy="799202"/>
          </a:xfrm>
          <a:prstGeom prst="rect">
            <a:avLst/>
          </a:prstGeom>
        </p:spPr>
      </p:pic>
      <p:sp>
        <p:nvSpPr>
          <p:cNvPr id="9" name="TextBox 8">
            <a:extLst>
              <a:ext uri="{FF2B5EF4-FFF2-40B4-BE49-F238E27FC236}">
                <a16:creationId xmlns:a16="http://schemas.microsoft.com/office/drawing/2014/main" id="{48C004E5-1530-9B3B-3360-E9243D63BDD6}"/>
              </a:ext>
            </a:extLst>
          </p:cNvPr>
          <p:cNvSpPr txBox="1"/>
          <p:nvPr/>
        </p:nvSpPr>
        <p:spPr>
          <a:xfrm>
            <a:off x="7062427" y="5622837"/>
            <a:ext cx="4142109" cy="646331"/>
          </a:xfrm>
          <a:prstGeom prst="rect">
            <a:avLst/>
          </a:prstGeom>
          <a:noFill/>
        </p:spPr>
        <p:txBody>
          <a:bodyPr wrap="square" lIns="91440" tIns="45720" rIns="91440" bIns="45720" rtlCol="0" anchor="t">
            <a:spAutoFit/>
          </a:bodyPr>
          <a:lstStyle/>
          <a:p>
            <a:pPr algn="r"/>
            <a:r>
              <a:rPr lang="en-US" dirty="0">
                <a:solidFill>
                  <a:schemeClr val="accent2">
                    <a:lumMod val="60000"/>
                    <a:lumOff val="40000"/>
                  </a:schemeClr>
                </a:solidFill>
                <a:latin typeface="+mj-lt"/>
              </a:rPr>
              <a:t>e-mails: </a:t>
            </a:r>
            <a:r>
              <a:rPr lang="en-US" dirty="0">
                <a:solidFill>
                  <a:schemeClr val="accent2">
                    <a:lumMod val="60000"/>
                    <a:lumOff val="40000"/>
                  </a:schemeClr>
                </a:solidFill>
                <a:latin typeface="+mj-lt"/>
                <a:hlinkClick r:id="rId6"/>
              </a:rPr>
              <a:t>kovac@kg.ac.rs</a:t>
            </a:r>
            <a:endParaRPr lang="en-US" dirty="0">
              <a:solidFill>
                <a:schemeClr val="accent2">
                  <a:lumMod val="60000"/>
                  <a:lumOff val="40000"/>
                </a:schemeClr>
              </a:solidFill>
              <a:latin typeface="+mj-lt"/>
            </a:endParaRPr>
          </a:p>
          <a:p>
            <a:pPr algn="r"/>
            <a:r>
              <a:rPr lang="en-US" dirty="0">
                <a:solidFill>
                  <a:schemeClr val="accent2">
                    <a:lumMod val="60000"/>
                    <a:lumOff val="40000"/>
                  </a:schemeClr>
                </a:solidFill>
                <a:latin typeface="+mj-lt"/>
                <a:hlinkClick r:id="rId7"/>
              </a:rPr>
              <a:t>milan.kovacevic@pmf.kg.ac.rs</a:t>
            </a:r>
            <a:r>
              <a:rPr lang="en-US" dirty="0">
                <a:solidFill>
                  <a:schemeClr val="accent2">
                    <a:lumMod val="60000"/>
                    <a:lumOff val="40000"/>
                  </a:schemeClr>
                </a:solidFill>
                <a:latin typeface="+mj-lt"/>
              </a:rPr>
              <a:t> </a:t>
            </a:r>
          </a:p>
        </p:txBody>
      </p:sp>
    </p:spTree>
    <p:extLst>
      <p:ext uri="{BB962C8B-B14F-4D97-AF65-F5344CB8AC3E}">
        <p14:creationId xmlns:p14="http://schemas.microsoft.com/office/powerpoint/2010/main" val="22862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2508-F859-612A-9FBC-7FC4054408DA}"/>
              </a:ext>
            </a:extLst>
          </p:cNvPr>
          <p:cNvSpPr>
            <a:spLocks noGrp="1"/>
          </p:cNvSpPr>
          <p:nvPr>
            <p:ph type="title"/>
          </p:nvPr>
        </p:nvSpPr>
        <p:spPr/>
        <p:txBody>
          <a:bodyPr/>
          <a:lstStyle/>
          <a:p>
            <a:r>
              <a:rPr lang="en-US" i="1" dirty="0"/>
              <a:t>Remarks</a:t>
            </a:r>
          </a:p>
        </p:txBody>
      </p:sp>
      <p:sp>
        <p:nvSpPr>
          <p:cNvPr id="3" name="Content Placeholder 2">
            <a:extLst>
              <a:ext uri="{FF2B5EF4-FFF2-40B4-BE49-F238E27FC236}">
                <a16:creationId xmlns:a16="http://schemas.microsoft.com/office/drawing/2014/main" id="{6B60C702-B216-62B3-D06E-B00C585FC07B}"/>
              </a:ext>
            </a:extLst>
          </p:cNvPr>
          <p:cNvSpPr>
            <a:spLocks noGrp="1"/>
          </p:cNvSpPr>
          <p:nvPr>
            <p:ph idx="1"/>
          </p:nvPr>
        </p:nvSpPr>
        <p:spPr/>
        <p:txBody>
          <a:bodyPr>
            <a:normAutofit/>
          </a:bodyPr>
          <a:lstStyle/>
          <a:p>
            <a:pPr>
              <a:buFont typeface="Wingdings" panose="05000000000000000000" pitchFamily="2" charset="2"/>
              <a:buChar char="q"/>
            </a:pPr>
            <a:r>
              <a:rPr lang="en-US" sz="2400" dirty="0"/>
              <a:t>Average ranges of motion of the arm about the shoulder joint are 230</a:t>
            </a:r>
            <a:r>
              <a:rPr lang="en-US" sz="2400" baseline="30000" dirty="0"/>
              <a:t>0</a:t>
            </a:r>
            <a:r>
              <a:rPr lang="en-US" sz="2400" dirty="0"/>
              <a:t> during flexion–extension, and 170</a:t>
            </a:r>
            <a:r>
              <a:rPr lang="en-US" sz="2400" baseline="30000" dirty="0"/>
              <a:t>0</a:t>
            </a:r>
            <a:r>
              <a:rPr lang="en-US" sz="2400" dirty="0"/>
              <a:t> in both abduction–adduction and inward–outward rotation.</a:t>
            </a:r>
          </a:p>
        </p:txBody>
      </p:sp>
    </p:spTree>
    <p:extLst>
      <p:ext uri="{BB962C8B-B14F-4D97-AF65-F5344CB8AC3E}">
        <p14:creationId xmlns:p14="http://schemas.microsoft.com/office/powerpoint/2010/main" val="412597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p:txBody>
          <a:bodyPr>
            <a:normAutofit/>
          </a:bodyPr>
          <a:lstStyle/>
          <a:p>
            <a:pPr algn="ctr"/>
            <a:r>
              <a:rPr lang="sr-Latn-RS" sz="4000" b="1" dirty="0">
                <a:solidFill>
                  <a:schemeClr val="accent2"/>
                </a:solidFill>
              </a:rPr>
              <a:t>Thank you for your atention</a:t>
            </a:r>
            <a:r>
              <a:rPr lang="sr-Cyrl-RS" sz="4000" b="1" dirty="0">
                <a:solidFill>
                  <a:schemeClr val="accent2"/>
                </a:solidFill>
              </a:rPr>
              <a:t>!</a:t>
            </a:r>
            <a:br>
              <a:rPr lang="en-US" sz="4000" b="1" dirty="0">
                <a:solidFill>
                  <a:schemeClr val="accent2"/>
                </a:solidFill>
              </a:rPr>
            </a:br>
            <a:endParaRPr lang="en-US" sz="4000" b="1" dirty="0">
              <a:solidFill>
                <a:srgbClr val="0070C0"/>
              </a:solidFill>
            </a:endParaRPr>
          </a:p>
        </p:txBody>
      </p:sp>
      <p:pic>
        <p:nvPicPr>
          <p:cNvPr id="19" name="Picture 18">
            <a:extLst>
              <a:ext uri="{FF2B5EF4-FFF2-40B4-BE49-F238E27FC236}">
                <a16:creationId xmlns:a16="http://schemas.microsoft.com/office/drawing/2014/main" id="{A8202551-D4FA-4A37-94E1-22F62AB7E39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500"/>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10301731" y="4830081"/>
            <a:ext cx="792482" cy="792482"/>
          </a:xfrm>
          <a:prstGeom prst="rect">
            <a:avLst/>
          </a:prstGeom>
        </p:spPr>
      </p:pic>
      <p:pic>
        <p:nvPicPr>
          <p:cNvPr id="11" name="Picture 2">
            <a:extLst>
              <a:ext uri="{FF2B5EF4-FFF2-40B4-BE49-F238E27FC236}">
                <a16:creationId xmlns:a16="http://schemas.microsoft.com/office/drawing/2014/main" id="{B75FA89F-0EE4-4B73-B517-05A344F43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59721AF-5B08-4549-82E4-B794E2463E08}"/>
              </a:ext>
            </a:extLst>
          </p:cNvPr>
          <p:cNvPicPr>
            <a:picLocks noChangeAspect="1"/>
          </p:cNvPicPr>
          <p:nvPr/>
        </p:nvPicPr>
        <p:blipFill>
          <a:blip r:embed="rId5"/>
          <a:stretch>
            <a:fillRect/>
          </a:stretch>
        </p:blipFill>
        <p:spPr>
          <a:xfrm>
            <a:off x="1176959" y="4800320"/>
            <a:ext cx="836007" cy="799202"/>
          </a:xfrm>
          <a:prstGeom prst="rect">
            <a:avLst/>
          </a:prstGeom>
        </p:spPr>
      </p:pic>
      <p:sp>
        <p:nvSpPr>
          <p:cNvPr id="20" name="TextBox 19">
            <a:extLst>
              <a:ext uri="{FF2B5EF4-FFF2-40B4-BE49-F238E27FC236}">
                <a16:creationId xmlns:a16="http://schemas.microsoft.com/office/drawing/2014/main" id="{C3E6A3C1-CD77-40A7-ACD7-88839D3A4D28}"/>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2AC76DAE-7D3A-A4A4-0652-608AE6633434}"/>
              </a:ext>
            </a:extLst>
          </p:cNvPr>
          <p:cNvSpPr txBox="1"/>
          <p:nvPr/>
        </p:nvSpPr>
        <p:spPr>
          <a:xfrm>
            <a:off x="3121917" y="4621720"/>
            <a:ext cx="6070862" cy="1477328"/>
          </a:xfrm>
          <a:prstGeom prst="rect">
            <a:avLst/>
          </a:prstGeom>
          <a:noFill/>
        </p:spPr>
        <p:txBody>
          <a:bodyPr wrap="square" rtlCol="0">
            <a:spAutoFit/>
          </a:bodyPr>
          <a:lstStyle/>
          <a:p>
            <a:pPr algn="ctr"/>
            <a:r>
              <a:rPr lang="en-US" dirty="0">
                <a:solidFill>
                  <a:srgbClr val="002060"/>
                </a:solidFill>
              </a:rPr>
              <a:t>Dr Milan </a:t>
            </a:r>
            <a:r>
              <a:rPr lang="sr-Latn-RS" dirty="0">
                <a:solidFill>
                  <a:srgbClr val="002060"/>
                </a:solidFill>
              </a:rPr>
              <a:t>Kovačević</a:t>
            </a:r>
            <a:r>
              <a:rPr lang="sr-Cyrl-RS" dirty="0">
                <a:solidFill>
                  <a:srgbClr val="002060"/>
                </a:solidFill>
              </a:rPr>
              <a:t>, </a:t>
            </a:r>
            <a:r>
              <a:rPr lang="en-US" dirty="0">
                <a:solidFill>
                  <a:srgbClr val="002060"/>
                </a:solidFill>
              </a:rPr>
              <a:t>Full Professor</a:t>
            </a:r>
            <a:endParaRPr lang="sr-Cyrl-RS" sz="800" dirty="0">
              <a:solidFill>
                <a:srgbClr val="002060"/>
              </a:solidFill>
            </a:endParaRPr>
          </a:p>
          <a:p>
            <a:pPr algn="ctr"/>
            <a:r>
              <a:rPr lang="en-US" dirty="0">
                <a:solidFill>
                  <a:srgbClr val="002060"/>
                </a:solidFill>
              </a:rPr>
              <a:t>Faculty of Science, Department of Physics</a:t>
            </a:r>
            <a:endParaRPr lang="sr-Cyrl-RS" dirty="0">
              <a:solidFill>
                <a:srgbClr val="002060"/>
              </a:solidFill>
            </a:endParaRPr>
          </a:p>
          <a:p>
            <a:pPr algn="ctr"/>
            <a:r>
              <a:rPr lang="en-US" dirty="0">
                <a:solidFill>
                  <a:srgbClr val="002060"/>
                </a:solidFill>
              </a:rPr>
              <a:t>University of Kragujevac</a:t>
            </a:r>
            <a:endParaRPr lang="sr-Cyrl-RS" dirty="0">
              <a:solidFill>
                <a:srgbClr val="002060"/>
              </a:solidFill>
            </a:endParaRPr>
          </a:p>
          <a:p>
            <a:pPr algn="ctr"/>
            <a:r>
              <a:rPr lang="en-US" dirty="0">
                <a:solidFill>
                  <a:srgbClr val="002060"/>
                </a:solidFill>
                <a:hlinkClick r:id="rId6"/>
              </a:rPr>
              <a:t>kovac@kg.ac.rs</a:t>
            </a:r>
            <a:r>
              <a:rPr lang="en-US" dirty="0">
                <a:solidFill>
                  <a:srgbClr val="002060"/>
                </a:solidFill>
              </a:rPr>
              <a:t> </a:t>
            </a:r>
          </a:p>
          <a:p>
            <a:pPr algn="ctr"/>
            <a:r>
              <a:rPr lang="en-US" dirty="0">
                <a:solidFill>
                  <a:srgbClr val="002060"/>
                </a:solidFill>
                <a:hlinkClick r:id="rId7"/>
              </a:rPr>
              <a:t>milan.kovacevic@pmf.kg.ac.rs</a:t>
            </a:r>
            <a:r>
              <a:rPr lang="en-US" dirty="0">
                <a:solidFill>
                  <a:srgbClr val="002060"/>
                </a:solidFill>
              </a:rPr>
              <a:t> </a:t>
            </a:r>
          </a:p>
        </p:txBody>
      </p:sp>
    </p:spTree>
    <p:extLst>
      <p:ext uri="{BB962C8B-B14F-4D97-AF65-F5344CB8AC3E}">
        <p14:creationId xmlns:p14="http://schemas.microsoft.com/office/powerpoint/2010/main" val="92706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8242-FA5F-4D64-A639-318E49D1AF33}"/>
              </a:ext>
            </a:extLst>
          </p:cNvPr>
          <p:cNvSpPr>
            <a:spLocks noGrp="1"/>
          </p:cNvSpPr>
          <p:nvPr>
            <p:ph type="title"/>
          </p:nvPr>
        </p:nvSpPr>
        <p:spPr>
          <a:xfrm>
            <a:off x="790114" y="286603"/>
            <a:ext cx="6864133" cy="1450757"/>
          </a:xfrm>
        </p:spPr>
        <p:txBody>
          <a:bodyPr>
            <a:normAutofit/>
          </a:bodyPr>
          <a:lstStyle/>
          <a:p>
            <a:r>
              <a:rPr lang="en-US" sz="4000" dirty="0"/>
              <a:t>Forces acting on the arm and a mechanical model</a:t>
            </a:r>
          </a:p>
        </p:txBody>
      </p:sp>
      <p:sp>
        <p:nvSpPr>
          <p:cNvPr id="3" name="Content Placeholder 2">
            <a:extLst>
              <a:ext uri="{FF2B5EF4-FFF2-40B4-BE49-F238E27FC236}">
                <a16:creationId xmlns:a16="http://schemas.microsoft.com/office/drawing/2014/main" id="{082E50F5-8F4E-4FCB-84B2-E2399235F1B8}"/>
              </a:ext>
            </a:extLst>
          </p:cNvPr>
          <p:cNvSpPr>
            <a:spLocks noGrp="1"/>
          </p:cNvSpPr>
          <p:nvPr>
            <p:ph idx="1"/>
          </p:nvPr>
        </p:nvSpPr>
        <p:spPr>
          <a:xfrm>
            <a:off x="790114" y="1845734"/>
            <a:ext cx="5450888" cy="4023360"/>
          </a:xfrm>
        </p:spPr>
        <p:txBody>
          <a:bodyPr>
            <a:normAutofit/>
          </a:bodyPr>
          <a:lstStyle/>
          <a:p>
            <a:r>
              <a:rPr lang="en-US" sz="2400" dirty="0"/>
              <a:t>Consider a person strengthening the shoulder muscles by means of dumbbell exercises. Figure 5.11 illustrates the position of the left arm when the arm is fully abducted to horizontal. </a:t>
            </a:r>
          </a:p>
          <a:p>
            <a:r>
              <a:rPr lang="en-US" sz="2400" dirty="0"/>
              <a:t>The free-body diagram of the arm is shown in Fig. 5.12 along with a mechanical model of the arm. Also in Fig. 5.12, the forces acting on the arm are resolved into their rectangular components along the horizontal and vertical directions.</a:t>
            </a:r>
            <a:endParaRPr lang="en-US" sz="2800" dirty="0"/>
          </a:p>
        </p:txBody>
      </p:sp>
      <p:sp>
        <p:nvSpPr>
          <p:cNvPr id="4" name="TextBox 3">
            <a:extLst>
              <a:ext uri="{FF2B5EF4-FFF2-40B4-BE49-F238E27FC236}">
                <a16:creationId xmlns:a16="http://schemas.microsoft.com/office/drawing/2014/main" id="{44B3EDE3-2FA8-452B-807A-61C259DCC829}"/>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6" name="Picture 5">
            <a:extLst>
              <a:ext uri="{FF2B5EF4-FFF2-40B4-BE49-F238E27FC236}">
                <a16:creationId xmlns:a16="http://schemas.microsoft.com/office/drawing/2014/main" id="{0013BE1A-63EB-85F4-D536-333653E45FDA}"/>
              </a:ext>
            </a:extLst>
          </p:cNvPr>
          <p:cNvPicPr>
            <a:picLocks noChangeAspect="1"/>
          </p:cNvPicPr>
          <p:nvPr/>
        </p:nvPicPr>
        <p:blipFill>
          <a:blip r:embed="rId2"/>
          <a:stretch>
            <a:fillRect/>
          </a:stretch>
        </p:blipFill>
        <p:spPr>
          <a:xfrm>
            <a:off x="7225284" y="60163"/>
            <a:ext cx="4040479" cy="6562946"/>
          </a:xfrm>
          <a:prstGeom prst="rect">
            <a:avLst/>
          </a:prstGeom>
        </p:spPr>
      </p:pic>
    </p:spTree>
    <p:extLst>
      <p:ext uri="{BB962C8B-B14F-4D97-AF65-F5344CB8AC3E}">
        <p14:creationId xmlns:p14="http://schemas.microsoft.com/office/powerpoint/2010/main" val="336426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6DB8-2AFD-41FC-844A-DAE0A84AF47D}"/>
              </a:ext>
            </a:extLst>
          </p:cNvPr>
          <p:cNvSpPr>
            <a:spLocks noGrp="1"/>
          </p:cNvSpPr>
          <p:nvPr>
            <p:ph type="title"/>
          </p:nvPr>
        </p:nvSpPr>
        <p:spPr/>
        <p:txBody>
          <a:bodyPr>
            <a:normAutofit/>
          </a:bodyPr>
          <a:lstStyle/>
          <a:p>
            <a:r>
              <a:rPr lang="en-US" sz="4000" dirty="0"/>
              <a:t>Mechanical model - description</a:t>
            </a:r>
          </a:p>
        </p:txBody>
      </p:sp>
      <p:sp>
        <p:nvSpPr>
          <p:cNvPr id="3" name="Content Placeholder 2">
            <a:extLst>
              <a:ext uri="{FF2B5EF4-FFF2-40B4-BE49-F238E27FC236}">
                <a16:creationId xmlns:a16="http://schemas.microsoft.com/office/drawing/2014/main" id="{348151D3-8CD6-4515-B430-663BDFF57A22}"/>
              </a:ext>
            </a:extLst>
          </p:cNvPr>
          <p:cNvSpPr>
            <a:spLocks noGrp="1"/>
          </p:cNvSpPr>
          <p:nvPr>
            <p:ph idx="1"/>
          </p:nvPr>
        </p:nvSpPr>
        <p:spPr>
          <a:xfrm>
            <a:off x="616448" y="1910993"/>
            <a:ext cx="10462884" cy="4196283"/>
          </a:xfrm>
        </p:spPr>
        <p:txBody>
          <a:bodyPr>
            <a:noAutofit/>
          </a:bodyPr>
          <a:lstStyle/>
          <a:p>
            <a:pPr algn="l">
              <a:spcBef>
                <a:spcPts val="0"/>
              </a:spcBef>
              <a:spcAft>
                <a:spcPts val="600"/>
              </a:spcAft>
            </a:pPr>
            <a:r>
              <a:rPr lang="en-US" sz="2400" dirty="0"/>
              <a:t>Point O corresponds to the axis of rotation of the shoulder joint, point A is where the deltoid muscle is attached to the humerus, point B is the center of gravity of the entire arm, and point C is the center of gravity of the dumbbell. </a:t>
            </a:r>
          </a:p>
          <a:p>
            <a:pPr algn="l">
              <a:spcBef>
                <a:spcPts val="0"/>
              </a:spcBef>
              <a:spcAft>
                <a:spcPts val="600"/>
              </a:spcAft>
            </a:pPr>
            <a:r>
              <a:rPr lang="en-US" sz="2400" i="1" dirty="0"/>
              <a:t>W</a:t>
            </a:r>
            <a:r>
              <a:rPr lang="en-US" sz="2400" dirty="0"/>
              <a:t> is the weight of the arm, </a:t>
            </a:r>
            <a:r>
              <a:rPr lang="en-US" sz="2400" i="1" dirty="0"/>
              <a:t>W</a:t>
            </a:r>
            <a:r>
              <a:rPr lang="en-US" sz="2400" baseline="-25000" dirty="0"/>
              <a:t>o</a:t>
            </a:r>
            <a:r>
              <a:rPr lang="en-US" sz="2400" dirty="0"/>
              <a:t> is the weight of the dumbbell, </a:t>
            </a:r>
            <a:r>
              <a:rPr lang="en-US" sz="2400" i="1" dirty="0"/>
              <a:t>F</a:t>
            </a:r>
            <a:r>
              <a:rPr lang="en-US" sz="2400" baseline="-25000" dirty="0"/>
              <a:t>M</a:t>
            </a:r>
            <a:r>
              <a:rPr lang="en-US" sz="2400" dirty="0"/>
              <a:t> is the magnitude of the tension in the deltoid muscle, and </a:t>
            </a:r>
            <a:r>
              <a:rPr lang="en-US" sz="2400" i="1" dirty="0"/>
              <a:t>F</a:t>
            </a:r>
            <a:r>
              <a:rPr lang="en-US" sz="2400" baseline="-25000" dirty="0"/>
              <a:t>j</a:t>
            </a:r>
            <a:r>
              <a:rPr lang="en-US" sz="2400" dirty="0"/>
              <a:t> is the joint reaction force at the shoulder. </a:t>
            </a:r>
          </a:p>
          <a:p>
            <a:pPr algn="l">
              <a:spcBef>
                <a:spcPts val="0"/>
              </a:spcBef>
              <a:spcAft>
                <a:spcPts val="600"/>
              </a:spcAft>
            </a:pPr>
            <a:r>
              <a:rPr lang="en-US" sz="2400" dirty="0"/>
              <a:t>The resultant of the deltoid muscle force makes an angle </a:t>
            </a:r>
            <a:r>
              <a:rPr lang="en-US" sz="2400" dirty="0">
                <a:latin typeface="Symbol" panose="05050102010706020507" pitchFamily="18" charset="2"/>
              </a:rPr>
              <a:t>q</a:t>
            </a:r>
            <a:r>
              <a:rPr lang="en-US" sz="2400" dirty="0"/>
              <a:t> with the horizontal. The distances between point O and points A, B, and C are measured as </a:t>
            </a:r>
            <a:r>
              <a:rPr lang="en-US" sz="2400" i="1" dirty="0"/>
              <a:t>a</a:t>
            </a:r>
            <a:r>
              <a:rPr lang="en-US" sz="2400" dirty="0"/>
              <a:t>, </a:t>
            </a:r>
            <a:r>
              <a:rPr lang="en-US" sz="2400" i="1" dirty="0"/>
              <a:t>b</a:t>
            </a:r>
            <a:r>
              <a:rPr lang="en-US" sz="2400" dirty="0"/>
              <a:t>, and </a:t>
            </a:r>
            <a:r>
              <a:rPr lang="en-US" sz="2400" i="1" dirty="0"/>
              <a:t>c</a:t>
            </a:r>
            <a:r>
              <a:rPr lang="en-US" sz="2400" dirty="0"/>
              <a:t>, respectively</a:t>
            </a:r>
            <a:endParaRPr lang="en-US" sz="2400" i="1" dirty="0"/>
          </a:p>
        </p:txBody>
      </p:sp>
      <p:sp>
        <p:nvSpPr>
          <p:cNvPr id="4" name="TextBox 3">
            <a:extLst>
              <a:ext uri="{FF2B5EF4-FFF2-40B4-BE49-F238E27FC236}">
                <a16:creationId xmlns:a16="http://schemas.microsoft.com/office/drawing/2014/main" id="{09479BF2-156C-4130-8C1D-F03C55E587B0}"/>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Tree>
    <p:extLst>
      <p:ext uri="{BB962C8B-B14F-4D97-AF65-F5344CB8AC3E}">
        <p14:creationId xmlns:p14="http://schemas.microsoft.com/office/powerpoint/2010/main" val="273941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AC8B-F97F-488C-9E93-9F694269095E}"/>
              </a:ext>
            </a:extLst>
          </p:cNvPr>
          <p:cNvSpPr>
            <a:spLocks noGrp="1"/>
          </p:cNvSpPr>
          <p:nvPr>
            <p:ph type="title"/>
          </p:nvPr>
        </p:nvSpPr>
        <p:spPr/>
        <p:txBody>
          <a:bodyPr>
            <a:normAutofit/>
          </a:bodyPr>
          <a:lstStyle/>
          <a:p>
            <a:r>
              <a:rPr lang="en-US" sz="4000" i="1" dirty="0">
                <a:solidFill>
                  <a:srgbClr val="FF0000"/>
                </a:solidFill>
              </a:rPr>
              <a:t>The task</a:t>
            </a:r>
          </a:p>
        </p:txBody>
      </p:sp>
      <p:sp>
        <p:nvSpPr>
          <p:cNvPr id="3" name="Content Placeholder 2">
            <a:extLst>
              <a:ext uri="{FF2B5EF4-FFF2-40B4-BE49-F238E27FC236}">
                <a16:creationId xmlns:a16="http://schemas.microsoft.com/office/drawing/2014/main" id="{650F8F98-F5F0-4E68-B2B0-52105593859E}"/>
              </a:ext>
            </a:extLst>
          </p:cNvPr>
          <p:cNvSpPr>
            <a:spLocks noGrp="1"/>
          </p:cNvSpPr>
          <p:nvPr>
            <p:ph idx="1"/>
          </p:nvPr>
        </p:nvSpPr>
        <p:spPr>
          <a:xfrm>
            <a:off x="381741" y="1737360"/>
            <a:ext cx="5443706" cy="4023360"/>
          </a:xfrm>
        </p:spPr>
        <p:txBody>
          <a:bodyPr>
            <a:noAutofit/>
          </a:bodyPr>
          <a:lstStyle/>
          <a:p>
            <a:pPr algn="l"/>
            <a:r>
              <a:rPr lang="en-US" sz="2800" dirty="0"/>
              <a:t>Determine the magnitude </a:t>
            </a:r>
            <a:r>
              <a:rPr lang="en-US" sz="2800" i="1" dirty="0"/>
              <a:t>F</a:t>
            </a:r>
            <a:r>
              <a:rPr lang="en-US" sz="2800" baseline="-25000" dirty="0"/>
              <a:t>M</a:t>
            </a:r>
            <a:r>
              <a:rPr lang="en-US" sz="2800" dirty="0"/>
              <a:t> of the force exerted by the deltoid muscle to hold the arm at the position shown. Also determine the magnitude and direction of the reaction force at the shoulder joint in terms of specified parameters.</a:t>
            </a:r>
            <a:endParaRPr lang="en-US" sz="3200" dirty="0">
              <a:latin typeface="AdvP6975"/>
            </a:endParaRPr>
          </a:p>
        </p:txBody>
      </p:sp>
      <p:sp>
        <p:nvSpPr>
          <p:cNvPr id="6" name="TextBox 5">
            <a:extLst>
              <a:ext uri="{FF2B5EF4-FFF2-40B4-BE49-F238E27FC236}">
                <a16:creationId xmlns:a16="http://schemas.microsoft.com/office/drawing/2014/main" id="{DD581AE2-3959-4FB3-A37A-0D9F6E1D6AE7}"/>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FA2DEAED-1DD2-AC8F-2744-2A8B374484B7}"/>
              </a:ext>
            </a:extLst>
          </p:cNvPr>
          <p:cNvPicPr>
            <a:picLocks noChangeAspect="1"/>
          </p:cNvPicPr>
          <p:nvPr/>
        </p:nvPicPr>
        <p:blipFill>
          <a:blip r:embed="rId2"/>
          <a:stretch>
            <a:fillRect/>
          </a:stretch>
        </p:blipFill>
        <p:spPr>
          <a:xfrm>
            <a:off x="7376205" y="147527"/>
            <a:ext cx="4040479" cy="6562946"/>
          </a:xfrm>
          <a:prstGeom prst="rect">
            <a:avLst/>
          </a:prstGeom>
        </p:spPr>
      </p:pic>
    </p:spTree>
    <p:extLst>
      <p:ext uri="{BB962C8B-B14F-4D97-AF65-F5344CB8AC3E}">
        <p14:creationId xmlns:p14="http://schemas.microsoft.com/office/powerpoint/2010/main" val="28545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16449" y="1845734"/>
            <a:ext cx="10924522" cy="4297614"/>
          </a:xfrm>
        </p:spPr>
        <p:txBody>
          <a:bodyPr>
            <a:normAutofit lnSpcReduction="10000"/>
          </a:bodyPr>
          <a:lstStyle/>
          <a:p>
            <a:pPr algn="l"/>
            <a:r>
              <a:rPr lang="en-US" sz="2400" dirty="0"/>
              <a:t>With respect to the </a:t>
            </a:r>
            <a:r>
              <a:rPr lang="en-US" sz="2400" i="1" dirty="0" err="1"/>
              <a:t>xy</a:t>
            </a:r>
            <a:r>
              <a:rPr lang="en-US" sz="2400" dirty="0"/>
              <a:t> coordinate frame, the muscle and joint reaction forces have two components while the weights of the arm and the dumbbell act in the negative </a:t>
            </a:r>
            <a:r>
              <a:rPr lang="en-US" sz="2400" i="1" dirty="0"/>
              <a:t>y</a:t>
            </a:r>
            <a:r>
              <a:rPr lang="en-US" sz="2400" dirty="0"/>
              <a:t> direction. The components of the muscle force are</a:t>
            </a:r>
          </a:p>
          <a:p>
            <a:pPr algn="l"/>
            <a:endParaRPr lang="en-US" sz="2400" dirty="0"/>
          </a:p>
          <a:p>
            <a:pPr algn="l"/>
            <a:r>
              <a:rPr lang="en-US" sz="2000" dirty="0"/>
              <a:t>Components of the joint reaction force are</a:t>
            </a:r>
          </a:p>
          <a:p>
            <a:pPr algn="l"/>
            <a:endParaRPr lang="en-US" sz="2400" dirty="0"/>
          </a:p>
          <a:p>
            <a:pPr algn="l"/>
            <a:r>
              <a:rPr lang="en-US" sz="2000" dirty="0">
                <a:latin typeface="Symbol" panose="05050102010706020507" pitchFamily="18" charset="2"/>
              </a:rPr>
              <a:t>b</a:t>
            </a:r>
            <a:r>
              <a:rPr lang="en-US" sz="2000" dirty="0"/>
              <a:t> is the angle that the joint reaction force makes with the horizontal. </a:t>
            </a:r>
          </a:p>
          <a:p>
            <a:pPr algn="l"/>
            <a:r>
              <a:rPr lang="en-US" sz="2000" dirty="0"/>
              <a:t>The line of action and direction (in terms of </a:t>
            </a:r>
            <a:r>
              <a:rPr lang="en-US" sz="2000" i="1" dirty="0"/>
              <a:t>y</a:t>
            </a:r>
            <a:r>
              <a:rPr lang="en-US" sz="2000" dirty="0"/>
              <a:t>) of the force exerted by the muscle on the arm are known. However, the magnitude FM of the muscle force, the magnitude </a:t>
            </a:r>
            <a:r>
              <a:rPr lang="en-US" sz="2000" i="1" dirty="0"/>
              <a:t>F</a:t>
            </a:r>
            <a:r>
              <a:rPr lang="en-US" sz="2000" baseline="-25000" dirty="0"/>
              <a:t>j</a:t>
            </a:r>
            <a:r>
              <a:rPr lang="en-US" sz="2000" dirty="0"/>
              <a:t>, and the direction (</a:t>
            </a:r>
            <a:r>
              <a:rPr lang="en-US" sz="2000" dirty="0">
                <a:latin typeface="Symbol" panose="05050102010706020507" pitchFamily="18" charset="2"/>
              </a:rPr>
              <a:t>b</a:t>
            </a:r>
            <a:r>
              <a:rPr lang="en-US" sz="2000" dirty="0"/>
              <a:t>) of the joint reaction force are unknowns. We have a total of three unknowns, </a:t>
            </a:r>
            <a:r>
              <a:rPr lang="en-US" sz="2000" i="1" dirty="0"/>
              <a:t>F</a:t>
            </a:r>
            <a:r>
              <a:rPr lang="en-US" sz="2000" baseline="-25000" dirty="0"/>
              <a:t>M</a:t>
            </a:r>
            <a:r>
              <a:rPr lang="en-US" sz="2000" dirty="0"/>
              <a:t>, F</a:t>
            </a:r>
            <a:r>
              <a:rPr lang="en-US" sz="2000" baseline="-25000" dirty="0"/>
              <a:t>j</a:t>
            </a:r>
            <a:r>
              <a:rPr lang="en-US" sz="2000" dirty="0"/>
              <a:t>, and </a:t>
            </a:r>
            <a:r>
              <a:rPr lang="en-US" sz="2000" dirty="0">
                <a:latin typeface="Symbol" panose="05050102010706020507" pitchFamily="18" charset="2"/>
              </a:rPr>
              <a:t>b</a:t>
            </a:r>
            <a:r>
              <a:rPr lang="en-US" sz="2000" dirty="0"/>
              <a:t> (or </a:t>
            </a:r>
            <a:r>
              <a:rPr lang="en-US" sz="2000" i="1" dirty="0"/>
              <a:t>F</a:t>
            </a:r>
            <a:r>
              <a:rPr lang="en-US" sz="2000" dirty="0"/>
              <a:t>M, </a:t>
            </a:r>
            <a:r>
              <a:rPr lang="en-US" sz="2000" i="1" dirty="0" err="1"/>
              <a:t>F</a:t>
            </a:r>
            <a:r>
              <a:rPr lang="en-US" sz="2000" baseline="-25000" dirty="0" err="1"/>
              <a:t>Jx</a:t>
            </a:r>
            <a:r>
              <a:rPr lang="en-US" sz="2000" dirty="0"/>
              <a:t>, and </a:t>
            </a:r>
            <a:r>
              <a:rPr lang="en-US" sz="2000" i="1" dirty="0" err="1"/>
              <a:t>F</a:t>
            </a:r>
            <a:r>
              <a:rPr lang="en-US" sz="2000" baseline="-25000" dirty="0" err="1"/>
              <a:t>Jy</a:t>
            </a:r>
            <a:r>
              <a:rPr lang="en-US" sz="2000" dirty="0"/>
              <a:t>). To be able to solve this two dimensional problem, we have to utilize all three equilibrium equations.</a:t>
            </a:r>
            <a:endParaRPr lang="en-US" sz="2400" dirty="0"/>
          </a:p>
          <a:p>
            <a:pPr algn="l"/>
            <a:endParaRPr lang="en-US" sz="2400" dirty="0"/>
          </a:p>
          <a:p>
            <a:pPr algn="l"/>
            <a:endParaRPr lang="en-US" sz="2400" dirty="0"/>
          </a:p>
          <a:p>
            <a:pPr algn="l"/>
            <a:endParaRPr lang="en-US" sz="2400" dirty="0"/>
          </a:p>
          <a:p>
            <a:pPr algn="l"/>
            <a:endParaRPr lang="en-US" sz="2400" dirty="0"/>
          </a:p>
          <a:p>
            <a:pPr algn="l"/>
            <a:endParaRPr lang="en-US" sz="2400" dirty="0"/>
          </a:p>
          <a:p>
            <a:pPr algn="l"/>
            <a:endParaRPr lang="en-US" sz="2900" dirty="0"/>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6" name="Picture 5">
            <a:extLst>
              <a:ext uri="{FF2B5EF4-FFF2-40B4-BE49-F238E27FC236}">
                <a16:creationId xmlns:a16="http://schemas.microsoft.com/office/drawing/2014/main" id="{896ED493-E913-02EA-0225-1453694B2FB3}"/>
              </a:ext>
            </a:extLst>
          </p:cNvPr>
          <p:cNvPicPr>
            <a:picLocks noChangeAspect="1"/>
          </p:cNvPicPr>
          <p:nvPr/>
        </p:nvPicPr>
        <p:blipFill>
          <a:blip r:embed="rId2"/>
          <a:stretch>
            <a:fillRect/>
          </a:stretch>
        </p:blipFill>
        <p:spPr>
          <a:xfrm>
            <a:off x="7069455" y="2741457"/>
            <a:ext cx="4086225" cy="952500"/>
          </a:xfrm>
          <a:prstGeom prst="rect">
            <a:avLst/>
          </a:prstGeom>
        </p:spPr>
      </p:pic>
      <p:pic>
        <p:nvPicPr>
          <p:cNvPr id="9" name="Picture 8">
            <a:extLst>
              <a:ext uri="{FF2B5EF4-FFF2-40B4-BE49-F238E27FC236}">
                <a16:creationId xmlns:a16="http://schemas.microsoft.com/office/drawing/2014/main" id="{51B93450-EAA0-6F5C-2641-6D0C53051A72}"/>
              </a:ext>
            </a:extLst>
          </p:cNvPr>
          <p:cNvPicPr>
            <a:picLocks noChangeAspect="1"/>
          </p:cNvPicPr>
          <p:nvPr/>
        </p:nvPicPr>
        <p:blipFill>
          <a:blip r:embed="rId3"/>
          <a:stretch>
            <a:fillRect/>
          </a:stretch>
        </p:blipFill>
        <p:spPr>
          <a:xfrm>
            <a:off x="5210554" y="3553756"/>
            <a:ext cx="3571875" cy="733425"/>
          </a:xfrm>
          <a:prstGeom prst="rect">
            <a:avLst/>
          </a:prstGeom>
        </p:spPr>
      </p:pic>
    </p:spTree>
    <p:extLst>
      <p:ext uri="{BB962C8B-B14F-4D97-AF65-F5344CB8AC3E}">
        <p14:creationId xmlns:p14="http://schemas.microsoft.com/office/powerpoint/2010/main" val="52419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57546" y="1813581"/>
            <a:ext cx="11462699" cy="4374155"/>
          </a:xfrm>
        </p:spPr>
        <p:txBody>
          <a:bodyPr>
            <a:noAutofit/>
          </a:bodyPr>
          <a:lstStyle/>
          <a:p>
            <a:pPr algn="l"/>
            <a:r>
              <a:rPr lang="en-US" sz="2400" dirty="0"/>
              <a:t>First, consider the rotational equilibrium of the arm about the shoulder joint at point O. </a:t>
            </a:r>
          </a:p>
          <a:p>
            <a:pPr algn="l"/>
            <a:r>
              <a:rPr lang="en-US" sz="2400" dirty="0"/>
              <a:t>The joint reaction force produces no torque about point O because its line of action passes through it. For practical purposes, we can neglect the possible contribution of the horizontal component of the muscle force to the moment generated about point O by assuming that its line of action also passes through point O. Note that this is not a critical or necessary assumption to solve this problem. </a:t>
            </a:r>
          </a:p>
          <a:p>
            <a:pPr algn="l"/>
            <a:r>
              <a:rPr lang="en-US" sz="2400" dirty="0"/>
              <a:t>If we knew the length of its moment arm (i.e., the vertical distance between O and A), we could easily incorporate the torque generated by </a:t>
            </a:r>
            <a:r>
              <a:rPr lang="en-US" sz="2400" i="1" dirty="0" err="1"/>
              <a:t>F</a:t>
            </a:r>
            <a:r>
              <a:rPr lang="en-US" sz="2400" baseline="-25000" dirty="0" err="1"/>
              <a:t>Mx</a:t>
            </a:r>
            <a:r>
              <a:rPr lang="en-US" sz="2400" dirty="0"/>
              <a:t> about point O into the analysis. Under these considerations, there are only three moment producing forces about point O. For the rotational equilibrium of the arm, the net moment about point O must be equal to zero.</a:t>
            </a:r>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Tree>
    <p:extLst>
      <p:ext uri="{BB962C8B-B14F-4D97-AF65-F5344CB8AC3E}">
        <p14:creationId xmlns:p14="http://schemas.microsoft.com/office/powerpoint/2010/main" val="217020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a:xfrm>
            <a:off x="1097280" y="286603"/>
            <a:ext cx="5153025" cy="1450757"/>
          </a:xfrm>
        </p:spPr>
        <p:txBody>
          <a:bodyPr>
            <a:normAutofit/>
          </a:bodyPr>
          <a:lstStyle/>
          <a:p>
            <a:r>
              <a:rPr lang="en-US" sz="4000" i="1" dirty="0"/>
              <a:t>The Solution – moments equations</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57546" y="1813581"/>
            <a:ext cx="4982501" cy="4374155"/>
          </a:xfrm>
        </p:spPr>
        <p:txBody>
          <a:bodyPr>
            <a:noAutofit/>
          </a:bodyPr>
          <a:lstStyle/>
          <a:p>
            <a:pPr algn="l"/>
            <a:r>
              <a:rPr lang="en-US" sz="2400" dirty="0"/>
              <a:t>Taking counterclockwise moments to be positive</a:t>
            </a:r>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6" name="Picture 5">
            <a:extLst>
              <a:ext uri="{FF2B5EF4-FFF2-40B4-BE49-F238E27FC236}">
                <a16:creationId xmlns:a16="http://schemas.microsoft.com/office/drawing/2014/main" id="{3EA38826-2C29-D03B-5838-4A9E5177CA18}"/>
              </a:ext>
            </a:extLst>
          </p:cNvPr>
          <p:cNvPicPr>
            <a:picLocks noChangeAspect="1"/>
          </p:cNvPicPr>
          <p:nvPr/>
        </p:nvPicPr>
        <p:blipFill>
          <a:blip r:embed="rId2"/>
          <a:stretch>
            <a:fillRect/>
          </a:stretch>
        </p:blipFill>
        <p:spPr>
          <a:xfrm>
            <a:off x="6126480" y="358756"/>
            <a:ext cx="5153025" cy="5429250"/>
          </a:xfrm>
          <a:prstGeom prst="rect">
            <a:avLst/>
          </a:prstGeom>
        </p:spPr>
      </p:pic>
      <p:pic>
        <p:nvPicPr>
          <p:cNvPr id="8" name="Picture 7">
            <a:extLst>
              <a:ext uri="{FF2B5EF4-FFF2-40B4-BE49-F238E27FC236}">
                <a16:creationId xmlns:a16="http://schemas.microsoft.com/office/drawing/2014/main" id="{D95296D3-50B5-F349-96D2-2D4DC0319ED7}"/>
              </a:ext>
            </a:extLst>
          </p:cNvPr>
          <p:cNvPicPr>
            <a:picLocks noChangeAspect="1"/>
          </p:cNvPicPr>
          <p:nvPr/>
        </p:nvPicPr>
        <p:blipFill>
          <a:blip r:embed="rId3"/>
          <a:stretch>
            <a:fillRect/>
          </a:stretch>
        </p:blipFill>
        <p:spPr>
          <a:xfrm>
            <a:off x="1197292" y="5120641"/>
            <a:ext cx="4953000" cy="981075"/>
          </a:xfrm>
          <a:prstGeom prst="rect">
            <a:avLst/>
          </a:prstGeom>
        </p:spPr>
      </p:pic>
    </p:spTree>
    <p:extLst>
      <p:ext uri="{BB962C8B-B14F-4D97-AF65-F5344CB8AC3E}">
        <p14:creationId xmlns:p14="http://schemas.microsoft.com/office/powerpoint/2010/main" val="237884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a:xfrm>
            <a:off x="1097280" y="286603"/>
            <a:ext cx="5153025" cy="1450757"/>
          </a:xfrm>
        </p:spPr>
        <p:txBody>
          <a:bodyPr>
            <a:normAutofit/>
          </a:bodyPr>
          <a:lstStyle/>
          <a:p>
            <a:r>
              <a:rPr lang="en-US" sz="4000" i="1" dirty="0"/>
              <a:t>The Solution</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57546" y="1813581"/>
            <a:ext cx="4982501" cy="4374155"/>
          </a:xfrm>
        </p:spPr>
        <p:txBody>
          <a:bodyPr>
            <a:noAutofit/>
          </a:bodyPr>
          <a:lstStyle/>
          <a:p>
            <a:pPr algn="l"/>
            <a:r>
              <a:rPr lang="en-US" sz="2400" dirty="0"/>
              <a:t>Knowing the rectangular components of the joint reaction force enables us to compute the magnitude of the force itself and the angle its line of action makes with the horizontal: </a:t>
            </a:r>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CD53093E-0069-2B2F-D4B3-92EB28C65B12}"/>
              </a:ext>
            </a:extLst>
          </p:cNvPr>
          <p:cNvPicPr>
            <a:picLocks noChangeAspect="1"/>
          </p:cNvPicPr>
          <p:nvPr/>
        </p:nvPicPr>
        <p:blipFill>
          <a:blip r:embed="rId2"/>
          <a:stretch>
            <a:fillRect/>
          </a:stretch>
        </p:blipFill>
        <p:spPr>
          <a:xfrm>
            <a:off x="6096000" y="301492"/>
            <a:ext cx="4588965" cy="6019292"/>
          </a:xfrm>
          <a:prstGeom prst="rect">
            <a:avLst/>
          </a:prstGeom>
        </p:spPr>
      </p:pic>
    </p:spTree>
    <p:extLst>
      <p:ext uri="{BB962C8B-B14F-4D97-AF65-F5344CB8AC3E}">
        <p14:creationId xmlns:p14="http://schemas.microsoft.com/office/powerpoint/2010/main" val="198400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Remarks</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337351" y="1845734"/>
            <a:ext cx="11046415" cy="4023360"/>
          </a:xfrm>
        </p:spPr>
        <p:txBody>
          <a:bodyPr>
            <a:noAutofit/>
          </a:bodyPr>
          <a:lstStyle/>
          <a:p>
            <a:pPr algn="l">
              <a:buFont typeface="Wingdings" panose="05000000000000000000" pitchFamily="2" charset="2"/>
              <a:buChar char="q"/>
            </a:pPr>
            <a:r>
              <a:rPr lang="en-US" sz="2400" i="1" dirty="0" err="1"/>
              <a:t>F</a:t>
            </a:r>
            <a:r>
              <a:rPr lang="en-US" sz="2400" baseline="-25000" dirty="0" err="1"/>
              <a:t>Mx</a:t>
            </a:r>
            <a:r>
              <a:rPr lang="en-US" sz="2400" dirty="0"/>
              <a:t> is the stabilizing component and </a:t>
            </a:r>
            <a:r>
              <a:rPr lang="en-US" sz="2400" i="1" dirty="0" err="1"/>
              <a:t>F</a:t>
            </a:r>
            <a:r>
              <a:rPr lang="en-US" sz="2400" baseline="-25000" dirty="0" err="1"/>
              <a:t>My</a:t>
            </a:r>
            <a:r>
              <a:rPr lang="en-US" sz="2400" dirty="0"/>
              <a:t> is the rotational component of the deltoid muscle. </a:t>
            </a:r>
            <a:r>
              <a:rPr lang="en-US" sz="2400" i="1" dirty="0" err="1"/>
              <a:t>F</a:t>
            </a:r>
            <a:r>
              <a:rPr lang="en-US" sz="2400" baseline="-25000" dirty="0" err="1"/>
              <a:t>Mx</a:t>
            </a:r>
            <a:r>
              <a:rPr lang="en-US" sz="2400" dirty="0"/>
              <a:t> is approximately four times larger than </a:t>
            </a:r>
            <a:r>
              <a:rPr lang="en-US" sz="2400" i="1" dirty="0" err="1"/>
              <a:t>F</a:t>
            </a:r>
            <a:r>
              <a:rPr lang="en-US" sz="2400" baseline="-25000" dirty="0" err="1"/>
              <a:t>My</a:t>
            </a:r>
            <a:r>
              <a:rPr lang="en-US" sz="2400" dirty="0"/>
              <a:t>. A large stabilizing component suggests that the horizontal position of the arm is not stable, and that the muscle needs to exert a high horizontal force to stabilize it.</a:t>
            </a:r>
          </a:p>
          <a:p>
            <a:pPr algn="l">
              <a:buFont typeface="Wingdings" panose="05000000000000000000" pitchFamily="2" charset="2"/>
              <a:buChar char="q"/>
            </a:pPr>
            <a:r>
              <a:rPr lang="en-US" sz="2400" dirty="0"/>
              <a:t>The human shoulder is very susceptible to injuries. The most common injuries are dislocations of the shoulder joint and the fracture of the humerus. Since the socket of the glenohumeral joint is shallow, the head of the humerus is relatively free to rotate about the articulating surface of the glenoid fossa. This freedom of movement is achieved, however, by reduced joint stability. The humeral head may be displaced in various ways, depending on the strength or weakness of the muscular and ligamentous structure of the shoulder, and depending on the physical activity. Humeral fractures are another common type of injuries. The humerus is particularly vulnerable to injuries because of its unprotected configuration.</a:t>
            </a:r>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Tree>
    <p:extLst>
      <p:ext uri="{BB962C8B-B14F-4D97-AF65-F5344CB8AC3E}">
        <p14:creationId xmlns:p14="http://schemas.microsoft.com/office/powerpoint/2010/main" val="128859460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9F2C15571F2498E3A3859FC316BF9" ma:contentTypeVersion="23" ma:contentTypeDescription="Create a new document." ma:contentTypeScope="" ma:versionID="f96020dfb841428b228c52647080adfc">
  <xsd:schema xmlns:xsd="http://www.w3.org/2001/XMLSchema" xmlns:xs="http://www.w3.org/2001/XMLSchema" xmlns:p="http://schemas.microsoft.com/office/2006/metadata/properties" xmlns:ns2="4b6e9caa-ad69-4f65-9edb-80c4b2bf7a3a" targetNamespace="http://schemas.microsoft.com/office/2006/metadata/properties" ma:root="true" ma:fieldsID="0d6ff8930d17756e25b90d3d00d3fcd5" ns2:_="">
    <xsd:import namespace="4b6e9caa-ad69-4f65-9edb-80c4b2bf7a3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e9caa-ad69-4f65-9edb-80c4b2bf7a3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4b6e9caa-ad69-4f65-9edb-80c4b2bf7a3a" xsi:nil="true"/>
    <Invited_Leaders xmlns="4b6e9caa-ad69-4f65-9edb-80c4b2bf7a3a" xsi:nil="true"/>
    <DefaultSectionNames xmlns="4b6e9caa-ad69-4f65-9edb-80c4b2bf7a3a" xsi:nil="true"/>
    <Teams_Channel_Section_Location xmlns="4b6e9caa-ad69-4f65-9edb-80c4b2bf7a3a" xsi:nil="true"/>
    <Templates xmlns="4b6e9caa-ad69-4f65-9edb-80c4b2bf7a3a" xsi:nil="true"/>
    <Member_Groups xmlns="4b6e9caa-ad69-4f65-9edb-80c4b2bf7a3a">
      <UserInfo>
        <DisplayName/>
        <AccountId xsi:nil="true"/>
        <AccountType/>
      </UserInfo>
    </Member_Groups>
    <NotebookType xmlns="4b6e9caa-ad69-4f65-9edb-80c4b2bf7a3a" xsi:nil="true"/>
    <TeamsChannelId xmlns="4b6e9caa-ad69-4f65-9edb-80c4b2bf7a3a" xsi:nil="true"/>
    <Is_Collaboration_Space_Locked xmlns="4b6e9caa-ad69-4f65-9edb-80c4b2bf7a3a" xsi:nil="true"/>
    <Members xmlns="4b6e9caa-ad69-4f65-9edb-80c4b2bf7a3a">
      <UserInfo>
        <DisplayName/>
        <AccountId xsi:nil="true"/>
        <AccountType/>
      </UserInfo>
    </Members>
    <Owner xmlns="4b6e9caa-ad69-4f65-9edb-80c4b2bf7a3a">
      <UserInfo>
        <DisplayName/>
        <AccountId xsi:nil="true"/>
        <AccountType/>
      </UserInfo>
    </Owner>
    <LMS_Mappings xmlns="4b6e9caa-ad69-4f65-9edb-80c4b2bf7a3a" xsi:nil="true"/>
    <IsNotebookLocked xmlns="4b6e9caa-ad69-4f65-9edb-80c4b2bf7a3a" xsi:nil="true"/>
    <Invited_Members xmlns="4b6e9caa-ad69-4f65-9edb-80c4b2bf7a3a" xsi:nil="true"/>
    <Self_Registration_Enabled xmlns="4b6e9caa-ad69-4f65-9edb-80c4b2bf7a3a" xsi:nil="true"/>
    <FolderType xmlns="4b6e9caa-ad69-4f65-9edb-80c4b2bf7a3a" xsi:nil="true"/>
    <CultureName xmlns="4b6e9caa-ad69-4f65-9edb-80c4b2bf7a3a" xsi:nil="true"/>
    <Leaders xmlns="4b6e9caa-ad69-4f65-9edb-80c4b2bf7a3a">
      <UserInfo>
        <DisplayName/>
        <AccountId xsi:nil="true"/>
        <AccountType/>
      </UserInfo>
    </Leaders>
    <Math_Settings xmlns="4b6e9caa-ad69-4f65-9edb-80c4b2bf7a3a" xsi:nil="true"/>
    <Has_Leaders_Only_SectionGroup xmlns="4b6e9caa-ad69-4f65-9edb-80c4b2bf7a3a" xsi:nil="true"/>
    <Distribution_Groups xmlns="4b6e9caa-ad69-4f65-9edb-80c4b2bf7a3a" xsi:nil="true"/>
  </documentManagement>
</p:properties>
</file>

<file path=customXml/itemProps1.xml><?xml version="1.0" encoding="utf-8"?>
<ds:datastoreItem xmlns:ds="http://schemas.openxmlformats.org/officeDocument/2006/customXml" ds:itemID="{F39F1BFC-4058-428B-BC3B-7258C81389F9}">
  <ds:schemaRefs>
    <ds:schemaRef ds:uri="4b6e9caa-ad69-4f65-9edb-80c4b2bf7a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11A33B-0744-420C-B4CA-E97F5D961B0B}">
  <ds:schemaRefs>
    <ds:schemaRef ds:uri="http://schemas.microsoft.com/sharepoint/v3/contenttype/forms"/>
  </ds:schemaRefs>
</ds:datastoreItem>
</file>

<file path=customXml/itemProps3.xml><?xml version="1.0" encoding="utf-8"?>
<ds:datastoreItem xmlns:ds="http://schemas.openxmlformats.org/officeDocument/2006/customXml" ds:itemID="{8E9ED3EE-E846-4492-8102-A7BFC99A4E92}">
  <ds:schemaRefs>
    <ds:schemaRef ds:uri="4b6e9caa-ad69-4f65-9edb-80c4b2bf7a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1131</TotalTime>
  <Words>995</Words>
  <Application>Microsoft Office PowerPoint</Application>
  <PresentationFormat>Widescreen</PresentationFormat>
  <Paragraphs>58</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AdvP6975</vt:lpstr>
      <vt:lpstr>Calibri</vt:lpstr>
      <vt:lpstr>Calibri Light</vt:lpstr>
      <vt:lpstr>Symbol</vt:lpstr>
      <vt:lpstr>Wingdings</vt:lpstr>
      <vt:lpstr>Retrospect</vt:lpstr>
      <vt:lpstr>The Mechanics of the Shoulder </vt:lpstr>
      <vt:lpstr>Forces acting on the arm and a mechanical model</vt:lpstr>
      <vt:lpstr>Mechanical model - description</vt:lpstr>
      <vt:lpstr>The task</vt:lpstr>
      <vt:lpstr>The solution</vt:lpstr>
      <vt:lpstr>The Solution</vt:lpstr>
      <vt:lpstr>The Solution – moments equations</vt:lpstr>
      <vt:lpstr>The Solution</vt:lpstr>
      <vt:lpstr>Remarks</vt:lpstr>
      <vt:lpstr>Remarks</vt:lpstr>
      <vt:lpstr>Thank you for your atention!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with special reference to the Flipped classroom</dc:title>
  <dc:creator>Slađana Dimitrijević</dc:creator>
  <cp:lastModifiedBy>Milan Kovačević</cp:lastModifiedBy>
  <cp:revision>89</cp:revision>
  <dcterms:created xsi:type="dcterms:W3CDTF">2021-06-10T05:48:38Z</dcterms:created>
  <dcterms:modified xsi:type="dcterms:W3CDTF">2022-06-12T09:42:18Z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0x010100CF79F2C15571F2498E3A3859FC316BF9</vt:lpwstr>
  </property>
</Properties>
</file>